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1" r:id="rId4"/>
    <p:sldId id="258" r:id="rId5"/>
    <p:sldId id="272" r:id="rId6"/>
    <p:sldId id="259" r:id="rId7"/>
    <p:sldId id="273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74" r:id="rId17"/>
    <p:sldId id="268" r:id="rId18"/>
    <p:sldId id="275" r:id="rId19"/>
    <p:sldId id="269" r:id="rId20"/>
    <p:sldId id="276" r:id="rId21"/>
    <p:sldId id="270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F889A8-DFFB-4916-8E90-8B7F008F7370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58F4B2-4E3A-44E4-9A7C-E6F2029CBE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F889A8-DFFB-4916-8E90-8B7F008F7370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58F4B2-4E3A-44E4-9A7C-E6F2029CB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F889A8-DFFB-4916-8E90-8B7F008F7370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58F4B2-4E3A-44E4-9A7C-E6F2029CB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F889A8-DFFB-4916-8E90-8B7F008F7370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58F4B2-4E3A-44E4-9A7C-E6F2029CB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F889A8-DFFB-4916-8E90-8B7F008F7370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58F4B2-4E3A-44E4-9A7C-E6F2029CBE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F889A8-DFFB-4916-8E90-8B7F008F7370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58F4B2-4E3A-44E4-9A7C-E6F2029CB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F889A8-DFFB-4916-8E90-8B7F008F7370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58F4B2-4E3A-44E4-9A7C-E6F2029CB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F889A8-DFFB-4916-8E90-8B7F008F7370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58F4B2-4E3A-44E4-9A7C-E6F2029CB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F889A8-DFFB-4916-8E90-8B7F008F7370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58F4B2-4E3A-44E4-9A7C-E6F2029CBE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F889A8-DFFB-4916-8E90-8B7F008F7370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58F4B2-4E3A-44E4-9A7C-E6F2029CB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F889A8-DFFB-4916-8E90-8B7F008F7370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58F4B2-4E3A-44E4-9A7C-E6F2029CBE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7F889A8-DFFB-4916-8E90-8B7F008F7370}" type="datetimeFigureOut">
              <a:rPr lang="en-US" smtClean="0"/>
              <a:pPr/>
              <a:t>3/12/2010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758F4B2-4E3A-44E4-9A7C-E6F2029CBE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Earthquakes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6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6.2- Earthquakes and Seismic Waves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Earthquake- the shaking and trembling that results from the movement of rock beneath Earth’s surface</a:t>
            </a:r>
          </a:p>
          <a:p>
            <a:pPr lvl="1"/>
            <a:r>
              <a:rPr lang="en-US" dirty="0" smtClean="0"/>
              <a:t>Caused by the forces of plate movement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Produce stress in crust, adding energy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Stress increases along a fault until rock breaks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Earthquake begins</a:t>
            </a:r>
          </a:p>
          <a:p>
            <a:pPr marL="916686" lvl="1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304800"/>
            <a:ext cx="7498080" cy="4572000"/>
          </a:xfrm>
        </p:spPr>
        <p:txBody>
          <a:bodyPr/>
          <a:lstStyle/>
          <a:p>
            <a:r>
              <a:rPr lang="en-US" dirty="0" smtClean="0"/>
              <a:t>Most Earthquakes begin in lithosphere within 100 km of Earth’s surface</a:t>
            </a:r>
          </a:p>
          <a:p>
            <a:r>
              <a:rPr lang="en-US" u="sng" dirty="0" smtClean="0"/>
              <a:t>Focus</a:t>
            </a:r>
            <a:r>
              <a:rPr lang="en-US" dirty="0" smtClean="0"/>
              <a:t>- area beneath Earth’s surface where rock is under stress</a:t>
            </a:r>
          </a:p>
          <a:p>
            <a:r>
              <a:rPr lang="en-US" u="sng" dirty="0" smtClean="0"/>
              <a:t>Epicenter</a:t>
            </a:r>
            <a:r>
              <a:rPr lang="en-US" dirty="0" smtClean="0"/>
              <a:t>- the point on the surface directly above the focus</a:t>
            </a:r>
            <a:endParaRPr lang="en-US" dirty="0"/>
          </a:p>
        </p:txBody>
      </p:sp>
      <p:pic>
        <p:nvPicPr>
          <p:cNvPr id="4" name="Picture 7" descr="EarthQ_NEWwaves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366206"/>
            <a:ext cx="5410200" cy="34917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Seismic Waves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Waves carry energy as they travel outward</a:t>
            </a:r>
          </a:p>
          <a:p>
            <a:r>
              <a:rPr lang="en-US" u="sng" dirty="0" smtClean="0"/>
              <a:t>Seismic waves- </a:t>
            </a:r>
            <a:r>
              <a:rPr lang="en-US" dirty="0" smtClean="0"/>
              <a:t>vibrations that travel through Earth carrying the energy released during an Earthquake through the interior and across the surface</a:t>
            </a:r>
          </a:p>
          <a:p>
            <a:r>
              <a:rPr lang="en-US" u="sng" dirty="0" smtClean="0"/>
              <a:t>P-waves</a:t>
            </a:r>
            <a:r>
              <a:rPr lang="en-US" dirty="0" smtClean="0"/>
              <a:t>- (primary waves) seismic waves that compress and expand the ground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Seismic Waves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S-waves</a:t>
            </a:r>
            <a:r>
              <a:rPr lang="en-US" dirty="0" smtClean="0"/>
              <a:t>- (secondary waves) seismic waves that vibrate from side-to-side and up and down; they shake the ground back and forth</a:t>
            </a:r>
          </a:p>
          <a:p>
            <a:pPr lvl="1"/>
            <a:r>
              <a:rPr lang="en-US" dirty="0" smtClean="0"/>
              <a:t>Cannot move through liquids</a:t>
            </a:r>
          </a:p>
          <a:p>
            <a:r>
              <a:rPr lang="en-US" u="sng" dirty="0" smtClean="0"/>
              <a:t>Surface Waves- </a:t>
            </a:r>
            <a:r>
              <a:rPr lang="en-US" dirty="0" smtClean="0"/>
              <a:t>move more slowly than P-waves and S-waves, but can produce sever ground movements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Earthquakes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at least 20 different measures for rating earthquakes</a:t>
            </a:r>
          </a:p>
          <a:p>
            <a:r>
              <a:rPr lang="en-US" dirty="0" err="1" smtClean="0"/>
              <a:t>Mercalli</a:t>
            </a:r>
            <a:r>
              <a:rPr lang="en-US" dirty="0" smtClean="0"/>
              <a:t> Scale- rate earthquakes according to the level of damage at a given place</a:t>
            </a:r>
          </a:p>
          <a:p>
            <a:r>
              <a:rPr lang="en-US" dirty="0" smtClean="0"/>
              <a:t>Magnitude- a number that geologists assign to an earthquake</a:t>
            </a:r>
          </a:p>
          <a:p>
            <a:r>
              <a:rPr lang="en-US" dirty="0" smtClean="0"/>
              <a:t>Richter Scale- a rating of an earthquakes magnitude based on the size of the earthquake’s seismic waves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457200"/>
            <a:ext cx="7498080" cy="6019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Seismograph- an instrument that records and measures seismic waves</a:t>
            </a:r>
          </a:p>
          <a:p>
            <a:r>
              <a:rPr lang="en-US" dirty="0" smtClean="0"/>
              <a:t>Moment magnitude scale- a rating system that estimates the total energy released by an earthquake</a:t>
            </a:r>
          </a:p>
          <a:p>
            <a:pPr lvl="1"/>
            <a:r>
              <a:rPr lang="en-US" dirty="0" smtClean="0"/>
              <a:t>Used to rate all sizes, near or far</a:t>
            </a:r>
          </a:p>
          <a:p>
            <a:pPr lvl="1"/>
            <a:r>
              <a:rPr lang="en-US" dirty="0" smtClean="0"/>
              <a:t>Geologists study data from seismographs</a:t>
            </a:r>
          </a:p>
          <a:p>
            <a:r>
              <a:rPr lang="en-US" dirty="0" smtClean="0"/>
              <a:t>Each one-point increase in magnitude releases roughly 32 times more energy</a:t>
            </a:r>
          </a:p>
          <a:p>
            <a:pPr lvl="2"/>
            <a:r>
              <a:rPr lang="en-US" dirty="0" smtClean="0"/>
              <a:t>Below 3- barely notice</a:t>
            </a:r>
          </a:p>
          <a:p>
            <a:pPr lvl="2"/>
            <a:r>
              <a:rPr lang="en-US" dirty="0" smtClean="0"/>
              <a:t>Below 5- small, little damage</a:t>
            </a:r>
          </a:p>
          <a:p>
            <a:pPr lvl="2"/>
            <a:r>
              <a:rPr lang="en-US" dirty="0" smtClean="0"/>
              <a:t>Above 6- great damage</a:t>
            </a:r>
          </a:p>
          <a:p>
            <a:pPr lvl="2"/>
            <a:r>
              <a:rPr lang="en-US" dirty="0" smtClean="0"/>
              <a:t>8 or above- rare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Mercalli</a:t>
            </a:r>
            <a:r>
              <a:rPr lang="en-US" dirty="0" smtClean="0"/>
              <a:t> Scale</a:t>
            </a:r>
            <a:endParaRPr lang="en-US" dirty="0"/>
          </a:p>
        </p:txBody>
      </p:sp>
      <p:pic>
        <p:nvPicPr>
          <p:cNvPr id="4" name="Picture 6" descr="EarthQ_MercalliScale_sx5212b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057400"/>
            <a:ext cx="5272088" cy="41036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Locating the Epicenter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Geologists use seismic waves to locate an earthquake’s epicenter</a:t>
            </a:r>
          </a:p>
          <a:p>
            <a:pPr lvl="1"/>
            <a:r>
              <a:rPr lang="en-US" dirty="0" smtClean="0"/>
              <a:t>Scientists measure the difference between arrival times of the </a:t>
            </a:r>
            <a:r>
              <a:rPr lang="en-US" dirty="0" smtClean="0"/>
              <a:t>P</a:t>
            </a:r>
            <a:r>
              <a:rPr lang="en-US" dirty="0" smtClean="0"/>
              <a:t> waves and S waves</a:t>
            </a:r>
          </a:p>
          <a:p>
            <a:pPr lvl="1"/>
            <a:r>
              <a:rPr lang="en-US" dirty="0" smtClean="0"/>
              <a:t>Geologists then draw at least 3 circles, the center of each circle is a particular seismograph’s location</a:t>
            </a:r>
          </a:p>
          <a:p>
            <a:pPr lvl="1"/>
            <a:r>
              <a:rPr lang="en-US" dirty="0" smtClean="0"/>
              <a:t>The point where the three circles intersect is the location of the epicenter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EarthQ_epicenter_sx5068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371600"/>
            <a:ext cx="7117909" cy="4514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6.3- Monitoring Earthquakes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Seismic waves cause the seismograph’s drum to vibrate. But the suspended weight with the pen attached moves very little. Therefore, the pen stays in place and records the drum’s vibrations</a:t>
            </a:r>
          </a:p>
          <a:p>
            <a:pPr lvl="1"/>
            <a:r>
              <a:rPr lang="en-US" dirty="0" smtClean="0"/>
              <a:t>A seismograph’s heavy weight resists motion during a quake, but the rest of the instrument vibrates when seismic waves arrive</a:t>
            </a:r>
          </a:p>
          <a:p>
            <a:r>
              <a:rPr lang="en-US" dirty="0" smtClean="0"/>
              <a:t>Seismogram- the record of an earthquake’s seismic waves</a:t>
            </a:r>
          </a:p>
          <a:p>
            <a:pPr lvl="1"/>
            <a:r>
              <a:rPr lang="en-US" dirty="0" smtClean="0"/>
              <a:t>Height of the lines is greater for more severe EQ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6.1- Forces in Earth’s Crust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Stress</a:t>
            </a:r>
            <a:r>
              <a:rPr lang="en-US" dirty="0" smtClean="0"/>
              <a:t>- A force that acts on rock to change its shape or volume, works over millions of years</a:t>
            </a:r>
          </a:p>
          <a:p>
            <a:r>
              <a:rPr lang="en-US" dirty="0" smtClean="0"/>
              <a:t>Types of Stress: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u="sng" dirty="0" smtClean="0"/>
              <a:t>Tension</a:t>
            </a:r>
            <a:r>
              <a:rPr lang="en-US" dirty="0" smtClean="0"/>
              <a:t>- pulls on crust, stretching rock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u="sng" dirty="0" smtClean="0"/>
              <a:t>Compression</a:t>
            </a:r>
            <a:r>
              <a:rPr lang="en-US" dirty="0" smtClean="0"/>
              <a:t>- Squeeze rock until folds or breaks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u="sng" dirty="0" smtClean="0"/>
              <a:t>Shearing</a:t>
            </a:r>
            <a:r>
              <a:rPr lang="en-US" dirty="0" smtClean="0"/>
              <a:t>- pushes a mass of rock in 2 opposite directions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EarthQ_Seismogram_sx5092b3"/>
          <p:cNvPicPr>
            <a:picLocks noChangeAspect="1" noChangeArrowheads="1"/>
          </p:cNvPicPr>
          <p:nvPr/>
        </p:nvPicPr>
        <p:blipFill>
          <a:blip r:embed="rId2" cstate="print"/>
          <a:srcRect l="7143"/>
          <a:stretch>
            <a:fillRect/>
          </a:stretch>
        </p:blipFill>
        <p:spPr bwMode="auto">
          <a:xfrm>
            <a:off x="2590800" y="3581400"/>
            <a:ext cx="5829300" cy="2536825"/>
          </a:xfrm>
          <a:prstGeom prst="rect">
            <a:avLst/>
          </a:prstGeom>
          <a:noFill/>
        </p:spPr>
      </p:pic>
      <p:pic>
        <p:nvPicPr>
          <p:cNvPr id="5" name="Picture 5" descr="EarthQ_Seismograph_sx5092b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81000"/>
            <a:ext cx="2733675" cy="3475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Instruments That Monitor Faults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66800" y="1447800"/>
            <a:ext cx="78486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 trying to predict earthquakes, geologists have developed instruments to measure changes in elevation, tilting of the land surface, and ground movements along faults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Tiltmeter</a:t>
            </a:r>
            <a:r>
              <a:rPr lang="en-US" dirty="0" smtClean="0"/>
              <a:t>- measures tilting or raising of the ground</a:t>
            </a:r>
          </a:p>
          <a:p>
            <a:pPr lvl="1"/>
            <a:r>
              <a:rPr lang="en-US" dirty="0" smtClean="0"/>
              <a:t>Creep Meter- uses wire stretched across a fault to measure horizontal movement of the ground</a:t>
            </a:r>
          </a:p>
          <a:p>
            <a:pPr lvl="1"/>
            <a:r>
              <a:rPr lang="en-US" dirty="0" smtClean="0"/>
              <a:t>Laser-Ranging Devices- uses a laser beam to detect horizontal fault movements</a:t>
            </a:r>
          </a:p>
          <a:p>
            <a:pPr lvl="1"/>
            <a:r>
              <a:rPr lang="en-US" dirty="0" smtClean="0"/>
              <a:t>GPS satellites- Earth-orbiting satellites that monitor changes in elevation and horizontal movement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GPS Satellites</a:t>
            </a:r>
            <a:endParaRPr lang="en-US" dirty="0"/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1447800" y="1524000"/>
            <a:ext cx="6477001" cy="4648200"/>
            <a:chOff x="650" y="1475"/>
            <a:chExt cx="4464" cy="2481"/>
          </a:xfrm>
        </p:grpSpPr>
        <p:sp>
          <p:nvSpPr>
            <p:cNvPr id="5" name="Rectangle 12"/>
            <p:cNvSpPr>
              <a:spLocks noChangeArrowheads="1"/>
            </p:cNvSpPr>
            <p:nvPr/>
          </p:nvSpPr>
          <p:spPr bwMode="auto">
            <a:xfrm>
              <a:off x="650" y="1488"/>
              <a:ext cx="4464" cy="24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13" descr="EarthQ_MotionD-GPS_sx5093a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50" y="1475"/>
              <a:ext cx="3264" cy="248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Seismographic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Seismographs and fault-monitoring devices provide data to:</a:t>
            </a:r>
          </a:p>
          <a:p>
            <a:pPr marL="870966" lvl="1" indent="-514350">
              <a:buFont typeface="+mj-lt"/>
              <a:buAutoNum type="arabicPeriod"/>
            </a:pPr>
            <a:r>
              <a:rPr lang="en-US" dirty="0" smtClean="0"/>
              <a:t>Map faults</a:t>
            </a:r>
          </a:p>
          <a:p>
            <a:pPr marL="870966" lvl="1" indent="-514350">
              <a:buFont typeface="+mj-lt"/>
              <a:buAutoNum type="arabicPeriod"/>
            </a:pPr>
            <a:r>
              <a:rPr lang="en-US" dirty="0" smtClean="0"/>
              <a:t>Detect changes along faults</a:t>
            </a:r>
          </a:p>
          <a:p>
            <a:pPr marL="870966" lvl="1" indent="-514350">
              <a:buFont typeface="+mj-lt"/>
              <a:buAutoNum type="arabicPeriod"/>
            </a:pPr>
            <a:r>
              <a:rPr lang="en-US" dirty="0" smtClean="0"/>
              <a:t>Predict Earthquakes</a:t>
            </a:r>
            <a:endParaRPr lang="en-US" dirty="0"/>
          </a:p>
        </p:txBody>
      </p:sp>
      <p:pic>
        <p:nvPicPr>
          <p:cNvPr id="4" name="Picture 5" descr="EarthQ_California_sx5528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886200"/>
            <a:ext cx="5118100" cy="2755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6.4- Earthquake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Geologists can determine earthquake risk by locating where faults are active and where past earthquakes have occurred</a:t>
            </a:r>
          </a:p>
          <a:p>
            <a:pPr lvl="1"/>
            <a:r>
              <a:rPr lang="en-US" dirty="0" smtClean="0"/>
              <a:t>In the US, the risk is highest along the Pacific Coast</a:t>
            </a:r>
          </a:p>
          <a:p>
            <a:pPr lvl="1"/>
            <a:r>
              <a:rPr lang="en-US" dirty="0" smtClean="0"/>
              <a:t>The eastern U.S. has a low risk because they are far from plate boundaries, but has experienced some of most powerful quakes. Maybe because the continental plate below N. America is under stress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Earthquakes Cause Damage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Shaking- can trigger landslides or avalanches, damage or destroy structures</a:t>
            </a:r>
          </a:p>
          <a:p>
            <a:r>
              <a:rPr lang="en-US" dirty="0" smtClean="0"/>
              <a:t>Liquefaction- occurs when an earthquake’s violent shaking suddenly turns loose, soft soil into liquid mud</a:t>
            </a:r>
          </a:p>
          <a:p>
            <a:r>
              <a:rPr lang="en-US" dirty="0" smtClean="0"/>
              <a:t>Aftershocks- an earthquake that occurs after a larger earthquake in the same area</a:t>
            </a:r>
          </a:p>
          <a:p>
            <a:r>
              <a:rPr lang="en-US" dirty="0" smtClean="0"/>
              <a:t>Tsunamis- the water displaced by the earthquake can form a large wave 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Earthquake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3810000"/>
            <a:ext cx="7498080" cy="2667000"/>
          </a:xfrm>
        </p:spPr>
        <p:txBody>
          <a:bodyPr>
            <a:normAutofit/>
          </a:bodyPr>
          <a:lstStyle/>
          <a:p>
            <a:r>
              <a:rPr lang="en-US" dirty="0" smtClean="0"/>
              <a:t>To reduce earthquake damage, new buildings must be made stronger and more flexible. Older buildings may be modified to withstand stronger quakes. 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371600" y="2819400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Designing Safer Buildings</a:t>
            </a:r>
            <a:endParaRPr kumimoji="0" lang="en-US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47800" y="1371600"/>
            <a:ext cx="7498080" cy="1828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main danger is from falling objects and flying glass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Drop, Cover, and Hold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EarthQ_tension_sx5060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1" y="0"/>
            <a:ext cx="4419600" cy="2140031"/>
          </a:xfrm>
          <a:prstGeom prst="rect">
            <a:avLst/>
          </a:prstGeom>
          <a:noFill/>
        </p:spPr>
      </p:pic>
      <p:pic>
        <p:nvPicPr>
          <p:cNvPr id="5" name="Picture 7" descr="EarthQ_compression_sx5060a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905000"/>
            <a:ext cx="4495800" cy="2709567"/>
          </a:xfrm>
          <a:prstGeom prst="rect">
            <a:avLst/>
          </a:prstGeom>
          <a:noFill/>
        </p:spPr>
      </p:pic>
      <p:pic>
        <p:nvPicPr>
          <p:cNvPr id="6" name="Picture 7" descr="EarthQ_shearing_sx5060a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40225"/>
            <a:ext cx="5078413" cy="2517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Kinds of Faults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Fault</a:t>
            </a:r>
            <a:r>
              <a:rPr lang="en-US" dirty="0" smtClean="0"/>
              <a:t>- a break in the rock of the crust where rock surfaces slip past each other</a:t>
            </a:r>
          </a:p>
          <a:p>
            <a:pPr lvl="1"/>
            <a:r>
              <a:rPr lang="en-US" dirty="0" smtClean="0"/>
              <a:t>Most faults occur along plate boundaries where the forces of plate motion push or pull the crust so much that the crust breaks</a:t>
            </a:r>
          </a:p>
          <a:p>
            <a:r>
              <a:rPr lang="en-US" dirty="0" smtClean="0"/>
              <a:t>Three main types: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u="sng" dirty="0" smtClean="0"/>
              <a:t>Normal Faults- </a:t>
            </a:r>
            <a:r>
              <a:rPr lang="en-US" dirty="0" smtClean="0"/>
              <a:t>the fault is at an angle, so one block lies above (hanging wall) and one block lies below (footwall)</a:t>
            </a:r>
          </a:p>
          <a:p>
            <a:pPr marL="1163574" lvl="2" indent="-514350"/>
            <a:r>
              <a:rPr lang="en-US" dirty="0" smtClean="0"/>
              <a:t>Caused by tension in Earth’s crust that pulls rocks apart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5" descr="EarthQ_normalfault_sx6608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981200"/>
            <a:ext cx="6276975" cy="3792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Kinds of Faults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70966" lvl="1" indent="-514350">
              <a:buNone/>
            </a:pPr>
            <a:r>
              <a:rPr lang="en-US" dirty="0" smtClean="0"/>
              <a:t>2.	</a:t>
            </a:r>
            <a:r>
              <a:rPr lang="en-US" u="sng" dirty="0" smtClean="0"/>
              <a:t>Reverse Fault- </a:t>
            </a:r>
            <a:r>
              <a:rPr lang="en-US" dirty="0" smtClean="0"/>
              <a:t>Where rock of the crust is pushed together, caused by compression</a:t>
            </a:r>
          </a:p>
          <a:p>
            <a:pPr marL="1117854" lvl="2" indent="-514350"/>
            <a:r>
              <a:rPr lang="en-US" dirty="0" smtClean="0"/>
              <a:t>Same structure as a normal fault but blocks move in opposite directions</a:t>
            </a:r>
          </a:p>
          <a:p>
            <a:pPr marL="870966" lvl="1" indent="-514350">
              <a:buAutoNum type="arabicPeriod" startAt="3"/>
            </a:pPr>
            <a:r>
              <a:rPr lang="en-US" u="sng" dirty="0" smtClean="0"/>
              <a:t>Strike-Slip Fault- </a:t>
            </a:r>
            <a:r>
              <a:rPr lang="en-US" dirty="0" smtClean="0"/>
              <a:t>Where plates move past each other, caused by shearing</a:t>
            </a:r>
          </a:p>
          <a:p>
            <a:pPr marL="1117854" lvl="2" indent="-514350"/>
            <a:r>
              <a:rPr lang="en-US" dirty="0" smtClean="0"/>
              <a:t>Rocks on either side of the fault slip past each other sideways, with little up and down motion</a:t>
            </a:r>
          </a:p>
          <a:p>
            <a:pPr marL="1117854" lvl="2" indent="-514350"/>
            <a:r>
              <a:rPr lang="en-US" dirty="0" smtClean="0"/>
              <a:t>If it forms the boundary between 2 plates, then called a transform boundary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EarthQ_ReverseFault_sx5085c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1" y="457201"/>
            <a:ext cx="4724400" cy="2921154"/>
          </a:xfrm>
          <a:prstGeom prst="rect">
            <a:avLst/>
          </a:prstGeom>
          <a:noFill/>
        </p:spPr>
      </p:pic>
      <p:pic>
        <p:nvPicPr>
          <p:cNvPr id="5" name="Picture 21" descr="EarthQ_ANI-StrikeSlipFault_sx5085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505200"/>
            <a:ext cx="5048250" cy="301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Earth’s Surface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Over millions of years, the forces of plate movement can change a flat plain into landforms such as anticlines, and synclines, folded mountains, fault-block mountains, and plateaus. </a:t>
            </a:r>
          </a:p>
          <a:p>
            <a:r>
              <a:rPr lang="en-US" u="sng" dirty="0" smtClean="0"/>
              <a:t>Folds</a:t>
            </a:r>
            <a:r>
              <a:rPr lang="en-US" dirty="0" smtClean="0"/>
              <a:t>- Bends in rock formed when compression shortens and thickens part of Earth’s crust</a:t>
            </a:r>
          </a:p>
          <a:p>
            <a:pPr lvl="1"/>
            <a:r>
              <a:rPr lang="en-US" dirty="0" smtClean="0"/>
              <a:t>Anticline- bends upward into an arch</a:t>
            </a:r>
          </a:p>
          <a:p>
            <a:pPr lvl="1"/>
            <a:r>
              <a:rPr lang="en-US" dirty="0" smtClean="0"/>
              <a:t>Syncline- bends downward to form a valley</a:t>
            </a:r>
          </a:p>
          <a:p>
            <a:pPr lvl="1"/>
            <a:r>
              <a:rPr lang="en-US" dirty="0" smtClean="0"/>
              <a:t>Ex.  Appalachian </a:t>
            </a:r>
            <a:r>
              <a:rPr lang="en-US" dirty="0" err="1" smtClean="0"/>
              <a:t>Mtns</a:t>
            </a:r>
            <a:r>
              <a:rPr lang="en-US" dirty="0" smtClean="0"/>
              <a:t>., Himalayas, Alps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7498080" cy="1143000"/>
          </a:xfrm>
        </p:spPr>
        <p:txBody>
          <a:bodyPr/>
          <a:lstStyle/>
          <a:p>
            <a:r>
              <a:rPr lang="en-US" dirty="0" smtClean="0"/>
              <a:t>Changing Earth’s Surface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68580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u="sng" dirty="0" smtClean="0"/>
              <a:t>Fault-Block Mountain- </a:t>
            </a:r>
            <a:r>
              <a:rPr lang="en-US" dirty="0" smtClean="0"/>
              <a:t>When 2 normal faults cut through a block of rock; when 2 normal faults form parallel to each other, a block of rock is left lying between them, the block then moves upward</a:t>
            </a:r>
          </a:p>
          <a:p>
            <a:pPr lvl="1"/>
            <a:r>
              <a:rPr lang="en-US" dirty="0" smtClean="0"/>
              <a:t>Ex. Great Basin</a:t>
            </a:r>
          </a:p>
          <a:p>
            <a:r>
              <a:rPr lang="en-US" u="sng" dirty="0" smtClean="0"/>
              <a:t>Plateau</a:t>
            </a:r>
            <a:r>
              <a:rPr lang="en-US" dirty="0" smtClean="0"/>
              <a:t>- a large area of flat land elevated high </a:t>
            </a:r>
            <a:r>
              <a:rPr lang="en-US" dirty="0" smtClean="0"/>
              <a:t>a</a:t>
            </a:r>
            <a:r>
              <a:rPr lang="en-US" dirty="0" smtClean="0"/>
              <a:t>bove sea level</a:t>
            </a:r>
          </a:p>
          <a:p>
            <a:pPr lvl="1"/>
            <a:r>
              <a:rPr lang="en-US" dirty="0" smtClean="0"/>
              <a:t>Form when forces in Earth’s crust push up a large, flat block of rock</a:t>
            </a:r>
          </a:p>
          <a:p>
            <a:pPr lvl="1"/>
            <a:r>
              <a:rPr lang="en-US" dirty="0" smtClean="0"/>
              <a:t>Ex. Colorado Plateau</a:t>
            </a:r>
          </a:p>
        </p:txBody>
      </p:sp>
      <p:pic>
        <p:nvPicPr>
          <p:cNvPr id="4" name="Picture 7" descr="EarthQ_FaultBlock_sx5064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7579" y="2743200"/>
            <a:ext cx="2936421" cy="1485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321</TotalTime>
  <Words>981</Words>
  <Application>Microsoft Office PowerPoint</Application>
  <PresentationFormat>On-screen Show (4:3)</PresentationFormat>
  <Paragraphs>100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Solstice</vt:lpstr>
      <vt:lpstr>Earthquakes</vt:lpstr>
      <vt:lpstr>6.1- Forces in Earth’s Crust  </vt:lpstr>
      <vt:lpstr>Slide 3</vt:lpstr>
      <vt:lpstr>Kinds of Faults </vt:lpstr>
      <vt:lpstr>Slide 5</vt:lpstr>
      <vt:lpstr>Kinds of Faults</vt:lpstr>
      <vt:lpstr>Slide 7</vt:lpstr>
      <vt:lpstr>Changing Earth’s Surface</vt:lpstr>
      <vt:lpstr>Changing Earth’s Surface</vt:lpstr>
      <vt:lpstr>6.2- Earthquakes and Seismic Waves</vt:lpstr>
      <vt:lpstr>Slide 11</vt:lpstr>
      <vt:lpstr>Types of Seismic Waves</vt:lpstr>
      <vt:lpstr>Types of Seismic Waves</vt:lpstr>
      <vt:lpstr>Measuring Earthquakes</vt:lpstr>
      <vt:lpstr>Slide 15</vt:lpstr>
      <vt:lpstr>Mercalli Scale</vt:lpstr>
      <vt:lpstr>Locating the Epicenter</vt:lpstr>
      <vt:lpstr>Slide 18</vt:lpstr>
      <vt:lpstr>6.3- Monitoring Earthquakes</vt:lpstr>
      <vt:lpstr>Slide 20</vt:lpstr>
      <vt:lpstr>Instruments That Monitor Faults</vt:lpstr>
      <vt:lpstr>GPS Satellites</vt:lpstr>
      <vt:lpstr>Using Seismographic Data</vt:lpstr>
      <vt:lpstr>6.4- Earthquake Safety</vt:lpstr>
      <vt:lpstr>How Earthquakes Cause Damage</vt:lpstr>
      <vt:lpstr>Steps to Earthquake Safety</vt:lpstr>
    </vt:vector>
  </TitlesOfParts>
  <Company>Falcon School District 49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Earthquakes</dc:title>
  <dc:creator>Falcon School District 49</dc:creator>
  <cp:lastModifiedBy>Falcon School District 49</cp:lastModifiedBy>
  <cp:revision>29</cp:revision>
  <dcterms:created xsi:type="dcterms:W3CDTF">2010-03-11T19:50:57Z</dcterms:created>
  <dcterms:modified xsi:type="dcterms:W3CDTF">2010-03-12T17:21:11Z</dcterms:modified>
</cp:coreProperties>
</file>